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57" r:id="rId3"/>
    <p:sldId id="258" r:id="rId4"/>
    <p:sldId id="271" r:id="rId5"/>
    <p:sldId id="259" r:id="rId6"/>
    <p:sldId id="260" r:id="rId7"/>
    <p:sldId id="261" r:id="rId8"/>
    <p:sldId id="262" r:id="rId9"/>
    <p:sldId id="263" r:id="rId10"/>
    <p:sldId id="265" r:id="rId11"/>
    <p:sldId id="264" r:id="rId12"/>
    <p:sldId id="266" r:id="rId13"/>
    <p:sldId id="267" r:id="rId14"/>
    <p:sldId id="268" r:id="rId15"/>
    <p:sldId id="269" r:id="rId16"/>
    <p:sldId id="270" r:id="rId17"/>
    <p:sldId id="272" r:id="rId18"/>
    <p:sldId id="273" r:id="rId19"/>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1" d="100"/>
          <a:sy n="91" d="100"/>
        </p:scale>
        <p:origin x="-1210"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0646DEE1-160A-46D7-9760-810B195557FF}" type="datetimeFigureOut">
              <a:rPr lang="en-AU" smtClean="0"/>
              <a:t>4/09/2013</a:t>
            </a:fld>
            <a:endParaRPr lang="en-AU"/>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234BC0E1-BFC6-4C91-8D41-96982152181B}" type="slidenum">
              <a:rPr lang="en-AU" smtClean="0"/>
              <a:t>‹#›</a:t>
            </a:fld>
            <a:endParaRPr lang="en-AU"/>
          </a:p>
        </p:txBody>
      </p:sp>
    </p:spTree>
    <p:extLst>
      <p:ext uri="{BB962C8B-B14F-4D97-AF65-F5344CB8AC3E}">
        <p14:creationId xmlns:p14="http://schemas.microsoft.com/office/powerpoint/2010/main" val="5967354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E32AF86-FE0E-4FDE-8F4C-B642AB8C188B}" type="datetimeFigureOut">
              <a:rPr lang="en-AU" smtClean="0"/>
              <a:t>4/09/2013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515973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E32AF86-FE0E-4FDE-8F4C-B642AB8C188B}" type="datetimeFigureOut">
              <a:rPr lang="en-AU" smtClean="0"/>
              <a:t>4/09/2013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3521271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E32AF86-FE0E-4FDE-8F4C-B642AB8C188B}" type="datetimeFigureOut">
              <a:rPr lang="en-AU" smtClean="0"/>
              <a:t>4/09/2013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038778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E32AF86-FE0E-4FDE-8F4C-B642AB8C188B}" type="datetimeFigureOut">
              <a:rPr lang="en-AU" smtClean="0"/>
              <a:t>4/09/2013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057063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32AF86-FE0E-4FDE-8F4C-B642AB8C188B}" type="datetimeFigureOut">
              <a:rPr lang="en-AU" smtClean="0"/>
              <a:t>4/09/2013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836738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E32AF86-FE0E-4FDE-8F4C-B642AB8C188B}" type="datetimeFigureOut">
              <a:rPr lang="en-AU" smtClean="0"/>
              <a:t>4/09/2013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460189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E32AF86-FE0E-4FDE-8F4C-B642AB8C188B}" type="datetimeFigureOut">
              <a:rPr lang="en-AU" smtClean="0"/>
              <a:t>4/09/2013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417351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E32AF86-FE0E-4FDE-8F4C-B642AB8C188B}" type="datetimeFigureOut">
              <a:rPr lang="en-AU" smtClean="0"/>
              <a:t>4/09/2013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785256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32AF86-FE0E-4FDE-8F4C-B642AB8C188B}" type="datetimeFigureOut">
              <a:rPr lang="en-AU" smtClean="0"/>
              <a:t>4/09/2013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350522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32AF86-FE0E-4FDE-8F4C-B642AB8C188B}" type="datetimeFigureOut">
              <a:rPr lang="en-AU" smtClean="0"/>
              <a:t>4/09/2013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409632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32AF86-FE0E-4FDE-8F4C-B642AB8C188B}" type="datetimeFigureOut">
              <a:rPr lang="en-AU" smtClean="0"/>
              <a:t>4/09/2013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9A30C8-C636-4437-BC35-4E97F530F5F9}" type="slidenum">
              <a:rPr lang="en-AU" smtClean="0"/>
              <a:t>‹#›</a:t>
            </a:fld>
            <a:endParaRPr lang="en-AU"/>
          </a:p>
        </p:txBody>
      </p:sp>
    </p:spTree>
    <p:extLst>
      <p:ext uri="{BB962C8B-B14F-4D97-AF65-F5344CB8AC3E}">
        <p14:creationId xmlns:p14="http://schemas.microsoft.com/office/powerpoint/2010/main" val="1991948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92000"/>
              </a:schemeClr>
            </a:gs>
            <a:gs pos="95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32AF86-FE0E-4FDE-8F4C-B642AB8C188B}" type="datetimeFigureOut">
              <a:rPr lang="en-AU" smtClean="0"/>
              <a:t>4/09/2013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A30C8-C636-4437-BC35-4E97F530F5F9}" type="slidenum">
              <a:rPr lang="en-AU" smtClean="0"/>
              <a:t>‹#›</a:t>
            </a:fld>
            <a:endParaRPr lang="en-AU"/>
          </a:p>
        </p:txBody>
      </p:sp>
    </p:spTree>
    <p:extLst>
      <p:ext uri="{BB962C8B-B14F-4D97-AF65-F5344CB8AC3E}">
        <p14:creationId xmlns:p14="http://schemas.microsoft.com/office/powerpoint/2010/main" val="2878316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0689"/>
            <a:ext cx="7772400" cy="2979762"/>
          </a:xfrm>
        </p:spPr>
        <p:txBody>
          <a:bodyPr>
            <a:normAutofit/>
          </a:bodyPr>
          <a:lstStyle/>
          <a:p>
            <a:r>
              <a:rPr lang="en-AU" sz="5400" b="1" dirty="0" smtClean="0"/>
              <a:t>The Crucible</a:t>
            </a:r>
            <a:r>
              <a:rPr lang="en-AU" dirty="0" smtClean="0"/>
              <a:t/>
            </a:r>
            <a:br>
              <a:rPr lang="en-AU" dirty="0" smtClean="0"/>
            </a:br>
            <a:r>
              <a:rPr lang="en-AU" sz="3200" dirty="0" smtClean="0"/>
              <a:t>by</a:t>
            </a:r>
            <a:r>
              <a:rPr lang="en-AU" dirty="0" smtClean="0"/>
              <a:t/>
            </a:r>
            <a:br>
              <a:rPr lang="en-AU" dirty="0" smtClean="0"/>
            </a:br>
            <a:r>
              <a:rPr lang="en-AU" dirty="0" smtClean="0"/>
              <a:t>Arthur Miller</a:t>
            </a:r>
            <a:br>
              <a:rPr lang="en-AU" dirty="0" smtClean="0"/>
            </a:br>
            <a:r>
              <a:rPr lang="en-AU" sz="3200" dirty="0" smtClean="0"/>
              <a:t>1953</a:t>
            </a:r>
            <a:endParaRPr lang="en-AU" sz="3200" dirty="0"/>
          </a:p>
        </p:txBody>
      </p:sp>
      <p:sp>
        <p:nvSpPr>
          <p:cNvPr id="3" name="Subtitle 2"/>
          <p:cNvSpPr>
            <a:spLocks noGrp="1"/>
          </p:cNvSpPr>
          <p:nvPr>
            <p:ph type="subTitle" idx="1"/>
          </p:nvPr>
        </p:nvSpPr>
        <p:spPr/>
        <p:txBody>
          <a:bodyPr>
            <a:normAutofit/>
          </a:bodyPr>
          <a:lstStyle/>
          <a:p>
            <a:r>
              <a:rPr lang="en-AU" sz="4400" b="1" dirty="0" smtClean="0">
                <a:solidFill>
                  <a:schemeClr val="tx1"/>
                </a:solidFill>
              </a:rPr>
              <a:t>A witch hunt and an allegory</a:t>
            </a:r>
            <a:endParaRPr lang="en-AU" sz="4400" b="1" dirty="0">
              <a:solidFill>
                <a:schemeClr val="tx1"/>
              </a:solidFill>
            </a:endParaRPr>
          </a:p>
        </p:txBody>
      </p:sp>
    </p:spTree>
    <p:extLst>
      <p:ext uri="{BB962C8B-B14F-4D97-AF65-F5344CB8AC3E}">
        <p14:creationId xmlns:p14="http://schemas.microsoft.com/office/powerpoint/2010/main" val="3204923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How did it escalate?</a:t>
            </a:r>
            <a:endParaRPr lang="en-AU" sz="4800" b="1" dirty="0"/>
          </a:p>
        </p:txBody>
      </p:sp>
      <p:sp>
        <p:nvSpPr>
          <p:cNvPr id="3" name="Content Placeholder 2"/>
          <p:cNvSpPr>
            <a:spLocks noGrp="1"/>
          </p:cNvSpPr>
          <p:nvPr>
            <p:ph idx="1"/>
          </p:nvPr>
        </p:nvSpPr>
        <p:spPr/>
        <p:txBody>
          <a:bodyPr>
            <a:normAutofit/>
          </a:bodyPr>
          <a:lstStyle/>
          <a:p>
            <a:pPr marL="0" indent="0">
              <a:buNone/>
            </a:pPr>
            <a:r>
              <a:rPr lang="en-US" dirty="0" smtClean="0">
                <a:effectLst>
                  <a:outerShdw blurRad="38100" dist="38100" dir="2700000" algn="tl">
                    <a:srgbClr val="FFFFFF"/>
                  </a:outerShdw>
                </a:effectLst>
              </a:rPr>
              <a:t>It began as a way for the oppressed girls to avoid being punished.</a:t>
            </a:r>
            <a:r>
              <a:rPr lang="en-US" dirty="0" smtClean="0"/>
              <a:t> </a:t>
            </a:r>
          </a:p>
          <a:p>
            <a:pPr marL="0" indent="0">
              <a:buNone/>
            </a:pPr>
            <a:r>
              <a:rPr lang="en-US" dirty="0" smtClean="0">
                <a:effectLst>
                  <a:outerShdw blurRad="38100" dist="38100" dir="2700000" algn="tl">
                    <a:srgbClr val="FFFFFF"/>
                  </a:outerShdw>
                </a:effectLst>
              </a:rPr>
              <a:t>It then became an ideal way to get revenge on anyone whom you disliked.</a:t>
            </a:r>
            <a:endParaRPr lang="en-US" dirty="0" smtClean="0"/>
          </a:p>
          <a:p>
            <a:pPr marL="0" indent="0">
              <a:buNone/>
            </a:pPr>
            <a:r>
              <a:rPr lang="en-US" dirty="0" smtClean="0">
                <a:effectLst>
                  <a:outerShdw blurRad="38100" dist="38100" dir="2700000" algn="tl">
                    <a:srgbClr val="FFFFFF"/>
                  </a:outerShdw>
                </a:effectLst>
              </a:rPr>
              <a:t>People started accusing their </a:t>
            </a:r>
            <a:r>
              <a:rPr lang="en-US" dirty="0" err="1" smtClean="0">
                <a:effectLst>
                  <a:outerShdw blurRad="38100" dist="38100" dir="2700000" algn="tl">
                    <a:srgbClr val="FFFFFF"/>
                  </a:outerShdw>
                </a:effectLst>
              </a:rPr>
              <a:t>neighbours</a:t>
            </a:r>
            <a:r>
              <a:rPr lang="en-US" dirty="0" smtClean="0">
                <a:effectLst>
                  <a:outerShdw blurRad="38100" dist="38100" dir="2700000" algn="tl">
                    <a:srgbClr val="FFFFFF"/>
                  </a:outerShdw>
                </a:effectLst>
              </a:rPr>
              <a:t> of being witches so they could steal their farmland.</a:t>
            </a:r>
            <a:endParaRPr lang="en-US" dirty="0" smtClean="0"/>
          </a:p>
          <a:p>
            <a:pPr marL="0" indent="0">
              <a:buNone/>
            </a:pPr>
            <a:r>
              <a:rPr lang="en-AU" dirty="0" smtClean="0"/>
              <a:t>Authorities needed to exercise their power and control</a:t>
            </a:r>
            <a:endParaRPr lang="en-AU" dirty="0"/>
          </a:p>
        </p:txBody>
      </p:sp>
    </p:spTree>
    <p:extLst>
      <p:ext uri="{BB962C8B-B14F-4D97-AF65-F5344CB8AC3E}">
        <p14:creationId xmlns:p14="http://schemas.microsoft.com/office/powerpoint/2010/main" val="16434750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spcBef>
                <a:spcPct val="50000"/>
              </a:spcBef>
              <a:defRPr/>
            </a:pPr>
            <a:r>
              <a:rPr lang="en-US" dirty="0"/>
              <a:t/>
            </a:r>
            <a:br>
              <a:rPr lang="en-US" dirty="0"/>
            </a:br>
            <a:r>
              <a:rPr lang="en-US" sz="5300" b="1" dirty="0" smtClean="0"/>
              <a:t>Consequences</a:t>
            </a:r>
            <a:r>
              <a:rPr lang="en-AU" dirty="0"/>
              <a:t/>
            </a:r>
            <a:br>
              <a:rPr lang="en-AU" dirty="0"/>
            </a:br>
            <a:endParaRPr lang="en-AU" dirty="0"/>
          </a:p>
        </p:txBody>
      </p:sp>
      <p:sp>
        <p:nvSpPr>
          <p:cNvPr id="3" name="Content Placeholder 2"/>
          <p:cNvSpPr>
            <a:spLocks noGrp="1"/>
          </p:cNvSpPr>
          <p:nvPr>
            <p:ph idx="1"/>
          </p:nvPr>
        </p:nvSpPr>
        <p:spPr/>
        <p:txBody>
          <a:bodyPr/>
          <a:lstStyle/>
          <a:p>
            <a:pPr>
              <a:spcBef>
                <a:spcPct val="50000"/>
              </a:spcBef>
              <a:defRPr/>
            </a:pPr>
            <a:r>
              <a:rPr lang="en-US" dirty="0">
                <a:effectLst>
                  <a:outerShdw blurRad="38100" dist="38100" dir="2700000" algn="tl">
                    <a:srgbClr val="000000"/>
                  </a:outerShdw>
                </a:effectLst>
              </a:rPr>
              <a:t>20 executed</a:t>
            </a:r>
          </a:p>
          <a:p>
            <a:pPr>
              <a:spcBef>
                <a:spcPct val="50000"/>
              </a:spcBef>
              <a:defRPr/>
            </a:pPr>
            <a:r>
              <a:rPr lang="en-US" dirty="0">
                <a:effectLst>
                  <a:outerShdw blurRad="38100" dist="38100" dir="2700000" algn="tl">
                    <a:srgbClr val="000000"/>
                  </a:outerShdw>
                </a:effectLst>
              </a:rPr>
              <a:t>Between 175 to </a:t>
            </a:r>
            <a:r>
              <a:rPr lang="en-US" dirty="0" smtClean="0">
                <a:effectLst>
                  <a:outerShdw blurRad="38100" dist="38100" dir="2700000" algn="tl">
                    <a:srgbClr val="000000"/>
                  </a:outerShdw>
                </a:effectLst>
              </a:rPr>
              <a:t>200</a:t>
            </a:r>
          </a:p>
          <a:p>
            <a:pPr marL="0" indent="0">
              <a:spcBef>
                <a:spcPct val="50000"/>
              </a:spcBef>
              <a:buNone/>
              <a:defRPr/>
            </a:pPr>
            <a:r>
              <a:rPr lang="en-US" dirty="0">
                <a:effectLst>
                  <a:outerShdw blurRad="38100" dist="38100" dir="2700000" algn="tl">
                    <a:srgbClr val="000000"/>
                  </a:outerShdw>
                </a:effectLst>
              </a:rPr>
              <a:t> </a:t>
            </a:r>
            <a:r>
              <a:rPr lang="en-US" dirty="0" smtClean="0">
                <a:effectLst>
                  <a:outerShdw blurRad="38100" dist="38100" dir="2700000" algn="tl">
                    <a:srgbClr val="000000"/>
                  </a:outerShdw>
                </a:effectLst>
              </a:rPr>
              <a:t>   </a:t>
            </a:r>
            <a:r>
              <a:rPr lang="en-US" dirty="0">
                <a:effectLst>
                  <a:outerShdw blurRad="38100" dist="38100" dir="2700000" algn="tl">
                    <a:srgbClr val="000000"/>
                  </a:outerShdw>
                </a:effectLst>
              </a:rPr>
              <a:t>imprisoned</a:t>
            </a:r>
            <a:endParaRPr lang="en-US" dirty="0"/>
          </a:p>
          <a:p>
            <a:pPr marL="0" indent="0">
              <a:buNone/>
            </a:pPr>
            <a:endParaRPr lang="en-AU" dirty="0" smtClean="0"/>
          </a:p>
          <a:p>
            <a:pPr marL="0" indent="0">
              <a:buNone/>
            </a:pPr>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619378"/>
            <a:ext cx="3916660" cy="4843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800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20</a:t>
            </a:r>
            <a:r>
              <a:rPr lang="en-AU" b="1" baseline="30000" dirty="0" smtClean="0"/>
              <a:t>th</a:t>
            </a:r>
            <a:r>
              <a:rPr lang="en-AU" b="1" dirty="0" smtClean="0"/>
              <a:t> Century Context</a:t>
            </a:r>
            <a:endParaRPr lang="en-AU" b="1" dirty="0"/>
          </a:p>
        </p:txBody>
      </p:sp>
      <p:sp>
        <p:nvSpPr>
          <p:cNvPr id="3" name="Content Placeholder 2"/>
          <p:cNvSpPr>
            <a:spLocks noGrp="1"/>
          </p:cNvSpPr>
          <p:nvPr>
            <p:ph idx="1"/>
          </p:nvPr>
        </p:nvSpPr>
        <p:spPr/>
        <p:txBody>
          <a:bodyPr>
            <a:normAutofit/>
          </a:bodyPr>
          <a:lstStyle/>
          <a:p>
            <a:pPr marL="0" indent="0">
              <a:spcBef>
                <a:spcPct val="50000"/>
              </a:spcBef>
              <a:buNone/>
              <a:defRPr/>
            </a:pPr>
            <a:r>
              <a:rPr lang="en-US" sz="3000" dirty="0" smtClean="0">
                <a:effectLst>
                  <a:outerShdw blurRad="38100" dist="38100" dir="2700000" algn="tl">
                    <a:srgbClr val="000000"/>
                  </a:outerShdw>
                </a:effectLst>
                <a:latin typeface="Garamond" charset="0"/>
              </a:rPr>
              <a:t>Arthur </a:t>
            </a:r>
            <a:r>
              <a:rPr lang="en-US" sz="3000" dirty="0">
                <a:effectLst>
                  <a:outerShdw blurRad="38100" dist="38100" dir="2700000" algn="tl">
                    <a:srgbClr val="000000"/>
                  </a:outerShdw>
                </a:effectLst>
                <a:latin typeface="Garamond" charset="0"/>
              </a:rPr>
              <a:t>Miller, one of America’s most famous playwrights, lived during the 1950s and experienced the Communist hysteria of the era.  People thought their were Commies everywhere, and one man, Senator Joseph McCarthy, made it his personal mission to find Communists and destroy their lives by bringing them before </a:t>
            </a:r>
            <a:r>
              <a:rPr lang="en-US" sz="3000" dirty="0" smtClean="0">
                <a:effectLst>
                  <a:outerShdw blurRad="38100" dist="38100" dir="2700000" algn="tl">
                    <a:srgbClr val="000000"/>
                  </a:outerShdw>
                </a:effectLst>
                <a:latin typeface="Garamond" charset="0"/>
              </a:rPr>
              <a:t>the </a:t>
            </a:r>
            <a:r>
              <a:rPr lang="en-US" sz="3000" b="1" dirty="0">
                <a:effectLst>
                  <a:outerShdw blurRad="38100" dist="38100" dir="2700000" algn="tl">
                    <a:srgbClr val="000000"/>
                  </a:outerShdw>
                </a:effectLst>
                <a:latin typeface="Garamond" charset="0"/>
              </a:rPr>
              <a:t>HOUSE </a:t>
            </a:r>
            <a:r>
              <a:rPr lang="en-US" sz="3000" b="1" dirty="0" smtClean="0">
                <a:effectLst>
                  <a:outerShdw blurRad="38100" dist="38100" dir="2700000" algn="tl">
                    <a:srgbClr val="000000"/>
                  </a:outerShdw>
                </a:effectLst>
                <a:latin typeface="Garamond" charset="0"/>
              </a:rPr>
              <a:t>COMMITTEE on UNAMERICAN ACTIVITIES [HUAC]</a:t>
            </a:r>
            <a:endParaRPr lang="en-AU" dirty="0"/>
          </a:p>
        </p:txBody>
      </p:sp>
    </p:spTree>
    <p:extLst>
      <p:ext uri="{BB962C8B-B14F-4D97-AF65-F5344CB8AC3E}">
        <p14:creationId xmlns:p14="http://schemas.microsoft.com/office/powerpoint/2010/main" val="22566595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HUAC</a:t>
            </a:r>
            <a:endParaRPr lang="en-AU" sz="4800" b="1" dirty="0"/>
          </a:p>
        </p:txBody>
      </p:sp>
      <p:sp>
        <p:nvSpPr>
          <p:cNvPr id="3" name="Content Placeholder 2"/>
          <p:cNvSpPr>
            <a:spLocks noGrp="1"/>
          </p:cNvSpPr>
          <p:nvPr>
            <p:ph idx="1"/>
          </p:nvPr>
        </p:nvSpPr>
        <p:spPr/>
        <p:txBody>
          <a:bodyPr>
            <a:normAutofit lnSpcReduction="10000"/>
          </a:bodyPr>
          <a:lstStyle/>
          <a:p>
            <a:pPr marL="0" indent="0">
              <a:buNone/>
            </a:pPr>
            <a:r>
              <a:rPr lang="en-AU" dirty="0" smtClean="0"/>
              <a:t>Formed </a:t>
            </a:r>
            <a:r>
              <a:rPr lang="en-AU" dirty="0"/>
              <a:t>in 1938 to investigate alleged disloyalty and subversive activities on the part of private citizens, public employees, and those organizations suspected of having Communist </a:t>
            </a:r>
            <a:r>
              <a:rPr lang="en-AU" dirty="0" smtClean="0"/>
              <a:t>ties.</a:t>
            </a:r>
          </a:p>
          <a:p>
            <a:pPr marL="0" indent="0">
              <a:buNone/>
            </a:pPr>
            <a:r>
              <a:rPr lang="en-AU" dirty="0"/>
              <a:t>In 1947, the committee held nine days of hearings into alleged communist propaganda and influence in the </a:t>
            </a:r>
            <a:r>
              <a:rPr lang="en-AU" dirty="0" smtClean="0"/>
              <a:t>Hollywood motion </a:t>
            </a:r>
            <a:r>
              <a:rPr lang="en-AU" dirty="0"/>
              <a:t>picture </a:t>
            </a:r>
            <a:r>
              <a:rPr lang="en-AU" dirty="0" smtClean="0"/>
              <a:t>industry.</a:t>
            </a:r>
            <a:endParaRPr lang="en-AU" dirty="0"/>
          </a:p>
        </p:txBody>
      </p:sp>
    </p:spTree>
    <p:extLst>
      <p:ext uri="{BB962C8B-B14F-4D97-AF65-F5344CB8AC3E}">
        <p14:creationId xmlns:p14="http://schemas.microsoft.com/office/powerpoint/2010/main" val="2159563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Arthur Miller’s Message</a:t>
            </a:r>
            <a:endParaRPr lang="en-AU" b="1" dirty="0"/>
          </a:p>
        </p:txBody>
      </p:sp>
      <p:sp>
        <p:nvSpPr>
          <p:cNvPr id="3" name="Content Placeholder 2"/>
          <p:cNvSpPr>
            <a:spLocks noGrp="1"/>
          </p:cNvSpPr>
          <p:nvPr>
            <p:ph idx="1"/>
          </p:nvPr>
        </p:nvSpPr>
        <p:spPr/>
        <p:txBody>
          <a:bodyPr>
            <a:normAutofit fontScale="92500" lnSpcReduction="20000"/>
          </a:bodyPr>
          <a:lstStyle/>
          <a:p>
            <a:pPr>
              <a:spcBef>
                <a:spcPct val="50000"/>
              </a:spcBef>
              <a:defRPr/>
            </a:pPr>
            <a:r>
              <a:rPr lang="en-US" dirty="0">
                <a:effectLst>
                  <a:outerShdw blurRad="38100" dist="38100" dir="2700000" algn="tl">
                    <a:srgbClr val="000000"/>
                  </a:outerShdw>
                </a:effectLst>
                <a:latin typeface="Garamond" charset="0"/>
              </a:rPr>
              <a:t>The Crucible was Arthur Miller’s way of protesting the House </a:t>
            </a:r>
            <a:r>
              <a:rPr lang="en-US" dirty="0" err="1">
                <a:effectLst>
                  <a:outerShdw blurRad="38100" dist="38100" dir="2700000" algn="tl">
                    <a:srgbClr val="000000"/>
                  </a:outerShdw>
                </a:effectLst>
                <a:latin typeface="Garamond" charset="0"/>
              </a:rPr>
              <a:t>Unamerican</a:t>
            </a:r>
            <a:r>
              <a:rPr lang="en-US" dirty="0">
                <a:effectLst>
                  <a:outerShdw blurRad="38100" dist="38100" dir="2700000" algn="tl">
                    <a:srgbClr val="000000"/>
                  </a:outerShdw>
                </a:effectLst>
                <a:latin typeface="Garamond" charset="0"/>
              </a:rPr>
              <a:t> Activities Committee hearings. He compared the Communist hearings to the witch hunts of Salem, where gossip, </a:t>
            </a:r>
            <a:r>
              <a:rPr lang="en-US" dirty="0" err="1" smtClean="0">
                <a:effectLst>
                  <a:outerShdw blurRad="38100" dist="38100" dir="2700000" algn="tl">
                    <a:srgbClr val="000000"/>
                  </a:outerShdw>
                </a:effectLst>
                <a:latin typeface="Garamond" charset="0"/>
              </a:rPr>
              <a:t>rumours</a:t>
            </a:r>
            <a:r>
              <a:rPr lang="en-US" dirty="0">
                <a:effectLst>
                  <a:outerShdw blurRad="38100" dist="38100" dir="2700000" algn="tl">
                    <a:srgbClr val="000000"/>
                  </a:outerShdw>
                </a:effectLst>
                <a:latin typeface="Garamond" charset="0"/>
              </a:rPr>
              <a:t>, and fear were evidence enough to convict people.</a:t>
            </a:r>
            <a:r>
              <a:rPr lang="en-US" dirty="0"/>
              <a:t> </a:t>
            </a:r>
          </a:p>
          <a:p>
            <a:pPr>
              <a:spcBef>
                <a:spcPct val="50000"/>
              </a:spcBef>
              <a:defRPr/>
            </a:pPr>
            <a:endParaRPr lang="en-US" dirty="0"/>
          </a:p>
          <a:p>
            <a:pPr>
              <a:spcBef>
                <a:spcPct val="50000"/>
              </a:spcBef>
              <a:defRPr/>
            </a:pPr>
            <a:r>
              <a:rPr lang="en-US" dirty="0">
                <a:effectLst>
                  <a:outerShdw blurRad="38100" dist="38100" dir="2700000" algn="tl">
                    <a:srgbClr val="000000"/>
                  </a:outerShdw>
                </a:effectLst>
                <a:latin typeface="Garamond" charset="0"/>
              </a:rPr>
              <a:t>The term “witch hunt” now applies to any activity where people are looking for a scapegoat or where they are using accusations to get revenge or to get personal gain or attention.</a:t>
            </a:r>
            <a:r>
              <a:rPr lang="en-US" dirty="0">
                <a:latin typeface="Garamond" charset="0"/>
              </a:rPr>
              <a:t> </a:t>
            </a:r>
          </a:p>
          <a:p>
            <a:pPr marL="0" indent="0">
              <a:buNone/>
            </a:pPr>
            <a:endParaRPr lang="en-AU" dirty="0"/>
          </a:p>
        </p:txBody>
      </p:sp>
    </p:spTree>
    <p:extLst>
      <p:ext uri="{BB962C8B-B14F-4D97-AF65-F5344CB8AC3E}">
        <p14:creationId xmlns:p14="http://schemas.microsoft.com/office/powerpoint/2010/main" val="2316400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Arthur Miller wants us to QUESTION</a:t>
            </a:r>
            <a:endParaRPr lang="en-AU" b="1" dirty="0"/>
          </a:p>
        </p:txBody>
      </p:sp>
      <p:sp>
        <p:nvSpPr>
          <p:cNvPr id="3" name="Content Placeholder 2"/>
          <p:cNvSpPr>
            <a:spLocks noGrp="1"/>
          </p:cNvSpPr>
          <p:nvPr>
            <p:ph idx="1"/>
          </p:nvPr>
        </p:nvSpPr>
        <p:spPr/>
        <p:txBody>
          <a:bodyPr/>
          <a:lstStyle/>
          <a:p>
            <a:pPr marL="0" indent="0" algn="ctr">
              <a:buNone/>
            </a:pPr>
            <a:r>
              <a:rPr lang="en-AU" sz="4000" dirty="0" smtClean="0"/>
              <a:t>QUESTION</a:t>
            </a:r>
          </a:p>
          <a:p>
            <a:pPr marL="0" indent="0" algn="ctr">
              <a:buNone/>
            </a:pPr>
            <a:r>
              <a:rPr lang="en-AU" dirty="0" smtClean="0"/>
              <a:t>The status quo</a:t>
            </a:r>
          </a:p>
          <a:p>
            <a:pPr marL="0" indent="0" algn="ctr">
              <a:buNone/>
            </a:pPr>
            <a:r>
              <a:rPr lang="en-AU" dirty="0" smtClean="0"/>
              <a:t>The power structures</a:t>
            </a:r>
          </a:p>
          <a:p>
            <a:pPr marL="0" indent="0" algn="ctr">
              <a:buNone/>
            </a:pPr>
            <a:r>
              <a:rPr lang="en-AU" dirty="0" smtClean="0"/>
              <a:t>and</a:t>
            </a:r>
          </a:p>
          <a:p>
            <a:pPr marL="0" indent="0" algn="ctr">
              <a:buNone/>
            </a:pPr>
            <a:r>
              <a:rPr lang="en-AU" dirty="0" smtClean="0"/>
              <a:t>The authorities who govern us</a:t>
            </a:r>
          </a:p>
          <a:p>
            <a:pPr marL="0" indent="0" algn="ctr">
              <a:buNone/>
            </a:pPr>
            <a:endParaRPr lang="en-AU" dirty="0" smtClean="0"/>
          </a:p>
          <a:p>
            <a:pPr marL="0" indent="0" algn="ctr">
              <a:buNone/>
            </a:pPr>
            <a:r>
              <a:rPr lang="en-AU" dirty="0" smtClean="0"/>
              <a:t>Individual freedom </a:t>
            </a:r>
            <a:r>
              <a:rPr lang="en-AU" dirty="0" err="1" smtClean="0"/>
              <a:t>vs</a:t>
            </a:r>
            <a:r>
              <a:rPr lang="en-AU" dirty="0" smtClean="0"/>
              <a:t> Society Order</a:t>
            </a:r>
            <a:endParaRPr lang="en-AU" dirty="0"/>
          </a:p>
        </p:txBody>
      </p:sp>
    </p:spTree>
    <p:extLst>
      <p:ext uri="{BB962C8B-B14F-4D97-AF65-F5344CB8AC3E}">
        <p14:creationId xmlns:p14="http://schemas.microsoft.com/office/powerpoint/2010/main" val="639550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In depth study</a:t>
            </a:r>
            <a:endParaRPr lang="en-AU" b="1" dirty="0"/>
          </a:p>
        </p:txBody>
      </p:sp>
      <p:sp>
        <p:nvSpPr>
          <p:cNvPr id="3" name="Content Placeholder 2"/>
          <p:cNvSpPr>
            <a:spLocks noGrp="1"/>
          </p:cNvSpPr>
          <p:nvPr>
            <p:ph idx="1"/>
          </p:nvPr>
        </p:nvSpPr>
        <p:spPr/>
        <p:txBody>
          <a:bodyPr/>
          <a:lstStyle/>
          <a:p>
            <a:pPr marL="0" indent="0">
              <a:buNone/>
            </a:pPr>
            <a:r>
              <a:rPr lang="en-AU" dirty="0" smtClean="0"/>
              <a:t>Characters    Themes     Language                                               Structure       Staging    Film version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223987"/>
            <a:ext cx="2059156" cy="2951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892" y="3294568"/>
            <a:ext cx="2063877" cy="2951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3223987"/>
            <a:ext cx="1717923" cy="3022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6757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Hale Act Two p68</a:t>
            </a:r>
            <a:endParaRPr lang="en-AU" b="1" dirty="0"/>
          </a:p>
        </p:txBody>
      </p:sp>
      <p:sp>
        <p:nvSpPr>
          <p:cNvPr id="3" name="Content Placeholder 2"/>
          <p:cNvSpPr>
            <a:spLocks noGrp="1"/>
          </p:cNvSpPr>
          <p:nvPr>
            <p:ph idx="1"/>
          </p:nvPr>
        </p:nvSpPr>
        <p:spPr/>
        <p:txBody>
          <a:bodyPr/>
          <a:lstStyle/>
          <a:p>
            <a:pPr marL="0" indent="0">
              <a:buNone/>
            </a:pPr>
            <a:r>
              <a:rPr lang="en-AU" i="1" dirty="0"/>
              <a:t>‘….though our hearts break, we cannot flinch; these are new times, sir. There is </a:t>
            </a:r>
            <a:r>
              <a:rPr lang="en-AU" i="1" dirty="0" smtClean="0"/>
              <a:t>a misty </a:t>
            </a:r>
            <a:r>
              <a:rPr lang="en-AU" i="1" dirty="0"/>
              <a:t>plot afoot so subtle we should be criminal to cling to old respects and </a:t>
            </a:r>
            <a:r>
              <a:rPr lang="en-AU" i="1" dirty="0" smtClean="0"/>
              <a:t>ancient friendships</a:t>
            </a:r>
            <a:r>
              <a:rPr lang="en-AU" i="1" dirty="0"/>
              <a:t>. I have seen too many frightful proofs in court – the Devil is alive </a:t>
            </a:r>
            <a:r>
              <a:rPr lang="en-AU" i="1" dirty="0" smtClean="0"/>
              <a:t>in Salem</a:t>
            </a:r>
            <a:r>
              <a:rPr lang="en-AU" i="1" dirty="0"/>
              <a:t>, and we dare not quail to follow wherever the accusing finger points!’</a:t>
            </a:r>
            <a:endParaRPr lang="en-AU" dirty="0"/>
          </a:p>
        </p:txBody>
      </p:sp>
    </p:spTree>
    <p:extLst>
      <p:ext uri="{BB962C8B-B14F-4D97-AF65-F5344CB8AC3E}">
        <p14:creationId xmlns:p14="http://schemas.microsoft.com/office/powerpoint/2010/main" val="1592448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b="1" dirty="0" smtClean="0"/>
              <a:t>BIG IDEAS</a:t>
            </a:r>
            <a:endParaRPr lang="en-AU" sz="6000" b="1" dirty="0"/>
          </a:p>
        </p:txBody>
      </p:sp>
      <p:sp>
        <p:nvSpPr>
          <p:cNvPr id="3" name="Content Placeholder 2"/>
          <p:cNvSpPr>
            <a:spLocks noGrp="1"/>
          </p:cNvSpPr>
          <p:nvPr>
            <p:ph idx="1"/>
          </p:nvPr>
        </p:nvSpPr>
        <p:spPr/>
        <p:txBody>
          <a:bodyPr>
            <a:normAutofit lnSpcReduction="10000"/>
          </a:bodyPr>
          <a:lstStyle/>
          <a:p>
            <a:pPr marL="0" indent="0">
              <a:buNone/>
            </a:pPr>
            <a:endParaRPr lang="en-AU" dirty="0" smtClean="0"/>
          </a:p>
          <a:p>
            <a:pPr marL="0" indent="0">
              <a:buNone/>
            </a:pPr>
            <a:r>
              <a:rPr lang="en-AU" sz="5400" dirty="0" smtClean="0"/>
              <a:t>‘Power tends to corrupt and absolute power corrupts absolutely.’</a:t>
            </a:r>
          </a:p>
          <a:p>
            <a:pPr marL="0" indent="0">
              <a:buNone/>
            </a:pPr>
            <a:endParaRPr lang="en-AU" sz="4800" dirty="0" smtClean="0"/>
          </a:p>
          <a:p>
            <a:pPr marL="0" indent="0">
              <a:buNone/>
            </a:pPr>
            <a:r>
              <a:rPr lang="en-AU" sz="4000" dirty="0" smtClean="0"/>
              <a:t>Lord Acton [1834-1902]</a:t>
            </a:r>
            <a:endParaRPr lang="en-AU" sz="4000" dirty="0"/>
          </a:p>
        </p:txBody>
      </p:sp>
    </p:spTree>
    <p:extLst>
      <p:ext uri="{BB962C8B-B14F-4D97-AF65-F5344CB8AC3E}">
        <p14:creationId xmlns:p14="http://schemas.microsoft.com/office/powerpoint/2010/main" val="20981053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The title</a:t>
            </a:r>
            <a:endParaRPr lang="en-AU" sz="4800" b="1" dirty="0"/>
          </a:p>
        </p:txBody>
      </p:sp>
      <p:sp>
        <p:nvSpPr>
          <p:cNvPr id="3" name="Content Placeholder 2"/>
          <p:cNvSpPr>
            <a:spLocks noGrp="1"/>
          </p:cNvSpPr>
          <p:nvPr>
            <p:ph idx="1"/>
          </p:nvPr>
        </p:nvSpPr>
        <p:spPr/>
        <p:txBody>
          <a:bodyPr>
            <a:normAutofit/>
          </a:bodyPr>
          <a:lstStyle/>
          <a:p>
            <a:pPr marL="0" indent="0">
              <a:buNone/>
            </a:pPr>
            <a:r>
              <a:rPr lang="en-AU" sz="4800" b="1" dirty="0" smtClean="0"/>
              <a:t>Crucible</a:t>
            </a:r>
          </a:p>
          <a:p>
            <a:pPr marL="0" indent="0">
              <a:buNone/>
            </a:pPr>
            <a:r>
              <a:rPr lang="en-AU" sz="4000" i="1" dirty="0" smtClean="0"/>
              <a:t>Noun </a:t>
            </a:r>
          </a:p>
          <a:p>
            <a:pPr marL="0" indent="0">
              <a:buNone/>
            </a:pPr>
            <a:r>
              <a:rPr lang="en-AU" sz="4000" dirty="0" smtClean="0"/>
              <a:t>1. a vessel of metal used for heating substances to high temperatures.</a:t>
            </a:r>
          </a:p>
          <a:p>
            <a:pPr marL="0" indent="0">
              <a:buNone/>
            </a:pPr>
            <a:r>
              <a:rPr lang="en-AU" sz="4000" dirty="0" smtClean="0"/>
              <a:t>2. A severe, searching test</a:t>
            </a:r>
            <a:endParaRPr lang="en-AU" sz="4000" dirty="0"/>
          </a:p>
        </p:txBody>
      </p:sp>
    </p:spTree>
    <p:extLst>
      <p:ext uri="{BB962C8B-B14F-4D97-AF65-F5344CB8AC3E}">
        <p14:creationId xmlns:p14="http://schemas.microsoft.com/office/powerpoint/2010/main" val="545613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Historical Context</a:t>
            </a:r>
            <a:endParaRPr lang="en-AU" b="1" dirty="0"/>
          </a:p>
        </p:txBody>
      </p:sp>
      <p:sp>
        <p:nvSpPr>
          <p:cNvPr id="3" name="Content Placeholder 2"/>
          <p:cNvSpPr>
            <a:spLocks noGrp="1"/>
          </p:cNvSpPr>
          <p:nvPr>
            <p:ph idx="1"/>
          </p:nvPr>
        </p:nvSpPr>
        <p:spPr/>
        <p:txBody>
          <a:bodyPr>
            <a:normAutofit/>
          </a:bodyPr>
          <a:lstStyle/>
          <a:p>
            <a:pPr marL="0" indent="0" algn="ctr">
              <a:buNone/>
            </a:pPr>
            <a:r>
              <a:rPr lang="en-AU" b="1" dirty="0" smtClean="0"/>
              <a:t>17</a:t>
            </a:r>
            <a:r>
              <a:rPr lang="en-AU" b="1" baseline="30000" dirty="0" smtClean="0"/>
              <a:t>th</a:t>
            </a:r>
            <a:r>
              <a:rPr lang="en-AU" b="1" dirty="0" smtClean="0"/>
              <a:t> Century  East Coast America</a:t>
            </a:r>
          </a:p>
          <a:p>
            <a:pPr marL="0" indent="0">
              <a:buNone/>
            </a:pPr>
            <a:r>
              <a:rPr lang="en-US" dirty="0" smtClean="0">
                <a:effectLst>
                  <a:outerShdw blurRad="38100" dist="38100" dir="2700000" algn="tl">
                    <a:srgbClr val="FFFFFF"/>
                  </a:outerShdw>
                </a:effectLst>
                <a:latin typeface="Garamond" charset="0"/>
              </a:rPr>
              <a:t>1600s Puritans </a:t>
            </a:r>
            <a:r>
              <a:rPr lang="en-US" dirty="0">
                <a:effectLst>
                  <a:outerShdw blurRad="38100" dist="38100" dir="2700000" algn="tl">
                    <a:srgbClr val="FFFFFF"/>
                  </a:outerShdw>
                </a:effectLst>
                <a:latin typeface="Garamond" charset="0"/>
              </a:rPr>
              <a:t>settled on the East coast of the United States. </a:t>
            </a:r>
            <a:endParaRPr lang="en-US" dirty="0" smtClean="0">
              <a:effectLst>
                <a:outerShdw blurRad="38100" dist="38100" dir="2700000" algn="tl">
                  <a:srgbClr val="FFFFFF"/>
                </a:outerShdw>
              </a:effectLst>
              <a:latin typeface="Garamond" charset="0"/>
            </a:endParaRPr>
          </a:p>
          <a:p>
            <a:pPr marL="0" indent="0">
              <a:buNone/>
            </a:pPr>
            <a:endParaRPr lang="en-AU"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284984"/>
            <a:ext cx="4876785" cy="3291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47058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Historical Context</a:t>
            </a:r>
            <a:endParaRPr lang="en-AU" b="1" dirty="0"/>
          </a:p>
        </p:txBody>
      </p:sp>
      <p:sp>
        <p:nvSpPr>
          <p:cNvPr id="3" name="Content Placeholder 2"/>
          <p:cNvSpPr>
            <a:spLocks noGrp="1"/>
          </p:cNvSpPr>
          <p:nvPr>
            <p:ph idx="1"/>
          </p:nvPr>
        </p:nvSpPr>
        <p:spPr/>
        <p:txBody>
          <a:bodyPr/>
          <a:lstStyle/>
          <a:p>
            <a:pPr marL="0" indent="0">
              <a:buNone/>
            </a:pPr>
            <a:r>
              <a:rPr lang="en-US" dirty="0" smtClean="0">
                <a:effectLst>
                  <a:outerShdw blurRad="38100" dist="38100" dir="2700000" algn="tl">
                    <a:srgbClr val="FFFFFF"/>
                  </a:outerShdw>
                </a:effectLst>
              </a:rPr>
              <a:t>They had been persecuted in their native England, but they created a theocracy and eventually persecuted others</a:t>
            </a:r>
            <a:r>
              <a:rPr lang="en-US" b="1" dirty="0" smtClean="0">
                <a:effectLst>
                  <a:outerShdw blurRad="38100" dist="38100" dir="2700000" algn="tl">
                    <a:srgbClr val="FFFFFF"/>
                  </a:outerShdw>
                </a:effectLst>
              </a:rPr>
              <a:t>.</a:t>
            </a:r>
            <a:r>
              <a:rPr lang="en-US" dirty="0" smtClean="0"/>
              <a:t> </a:t>
            </a:r>
          </a:p>
          <a:p>
            <a:pPr marL="0" indent="0">
              <a:buNone/>
            </a:pPr>
            <a:r>
              <a:rPr lang="en-US" b="1" dirty="0" smtClean="0">
                <a:latin typeface="Garamond" charset="0"/>
              </a:rPr>
              <a:t>Self-denial                               Prayer </a:t>
            </a:r>
          </a:p>
          <a:p>
            <a:pPr marL="0" indent="0">
              <a:buNone/>
            </a:pPr>
            <a:r>
              <a:rPr lang="en-US" b="1" dirty="0" smtClean="0">
                <a:latin typeface="Garamond" charset="0"/>
              </a:rPr>
              <a:t>Purposefulness                       Hard work</a:t>
            </a:r>
          </a:p>
          <a:p>
            <a:pPr marL="0" indent="0">
              <a:buNone/>
            </a:pPr>
            <a:r>
              <a:rPr lang="en-US" b="1" dirty="0" smtClean="0">
                <a:latin typeface="Garamond" charset="0"/>
              </a:rPr>
              <a:t>Suspicion of vain pursuits     </a:t>
            </a:r>
          </a:p>
          <a:p>
            <a:pPr marL="0" indent="0">
              <a:buNone/>
            </a:pPr>
            <a:r>
              <a:rPr lang="en-US" b="1" dirty="0" smtClean="0">
                <a:latin typeface="Garamond" charset="0"/>
              </a:rPr>
              <a:t>Hard-handed justice</a:t>
            </a:r>
            <a:endParaRPr lang="en-AU" b="1" dirty="0"/>
          </a:p>
        </p:txBody>
      </p:sp>
    </p:spTree>
    <p:extLst>
      <p:ext uri="{BB962C8B-B14F-4D97-AF65-F5344CB8AC3E}">
        <p14:creationId xmlns:p14="http://schemas.microsoft.com/office/powerpoint/2010/main" val="305610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What was at stake?</a:t>
            </a:r>
            <a:endParaRPr lang="en-AU" sz="4800" b="1" dirty="0"/>
          </a:p>
        </p:txBody>
      </p:sp>
      <p:sp>
        <p:nvSpPr>
          <p:cNvPr id="3" name="Content Placeholder 2"/>
          <p:cNvSpPr>
            <a:spLocks noGrp="1"/>
          </p:cNvSpPr>
          <p:nvPr>
            <p:ph idx="1"/>
          </p:nvPr>
        </p:nvSpPr>
        <p:spPr/>
        <p:txBody>
          <a:bodyPr>
            <a:normAutofit/>
          </a:bodyPr>
          <a:lstStyle/>
          <a:p>
            <a:pPr marL="0" indent="0">
              <a:buNone/>
            </a:pPr>
            <a:r>
              <a:rPr lang="en-AU" sz="4800" dirty="0" smtClean="0"/>
              <a:t>Land</a:t>
            </a:r>
          </a:p>
          <a:p>
            <a:pPr marL="0" indent="0">
              <a:buNone/>
            </a:pPr>
            <a:r>
              <a:rPr lang="en-AU" sz="4800" dirty="0" smtClean="0"/>
              <a:t>Reputations</a:t>
            </a:r>
          </a:p>
          <a:p>
            <a:pPr marL="0" indent="0">
              <a:buNone/>
            </a:pPr>
            <a:r>
              <a:rPr lang="en-AU" sz="4800" dirty="0" smtClean="0"/>
              <a:t>Power</a:t>
            </a:r>
          </a:p>
          <a:p>
            <a:pPr marL="0" indent="0">
              <a:buNone/>
            </a:pPr>
            <a:r>
              <a:rPr lang="en-AU" sz="4800" dirty="0" smtClean="0"/>
              <a:t>Lives</a:t>
            </a:r>
            <a:endParaRPr lang="en-AU" sz="4800" dirty="0"/>
          </a:p>
        </p:txBody>
      </p:sp>
    </p:spTree>
    <p:extLst>
      <p:ext uri="{BB962C8B-B14F-4D97-AF65-F5344CB8AC3E}">
        <p14:creationId xmlns:p14="http://schemas.microsoft.com/office/powerpoint/2010/main" val="4139866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How did it start?</a:t>
            </a:r>
            <a:endParaRPr lang="en-AU" sz="4800" b="1" dirty="0"/>
          </a:p>
        </p:txBody>
      </p:sp>
      <p:sp>
        <p:nvSpPr>
          <p:cNvPr id="3" name="Content Placeholder 2"/>
          <p:cNvSpPr>
            <a:spLocks noGrp="1"/>
          </p:cNvSpPr>
          <p:nvPr>
            <p:ph idx="1"/>
          </p:nvPr>
        </p:nvSpPr>
        <p:spPr/>
        <p:txBody>
          <a:bodyPr/>
          <a:lstStyle/>
          <a:p>
            <a:pPr marL="0" indent="0">
              <a:buNone/>
            </a:pPr>
            <a:r>
              <a:rPr lang="en-US" b="1" dirty="0" smtClean="0">
                <a:effectLst>
                  <a:outerShdw blurRad="38100" dist="38100" dir="2700000" algn="tl">
                    <a:srgbClr val="C0C0C0"/>
                  </a:outerShdw>
                </a:effectLst>
                <a:latin typeface="Garamond" charset="0"/>
              </a:rPr>
              <a:t>In 1692, several girls in the village of Salem, Massachusetts became intrigued </a:t>
            </a:r>
          </a:p>
          <a:p>
            <a:pPr marL="0" indent="0">
              <a:buNone/>
            </a:pPr>
            <a:r>
              <a:rPr lang="en-US" b="1" dirty="0" smtClean="0">
                <a:effectLst>
                  <a:outerShdw blurRad="38100" dist="38100" dir="2700000" algn="tl">
                    <a:srgbClr val="C0C0C0"/>
                  </a:outerShdw>
                </a:effectLst>
                <a:latin typeface="Garamond" charset="0"/>
              </a:rPr>
              <a:t>when a West Indian </a:t>
            </a:r>
          </a:p>
          <a:p>
            <a:pPr marL="0" indent="0">
              <a:buNone/>
            </a:pPr>
            <a:r>
              <a:rPr lang="en-US" b="1" dirty="0" smtClean="0">
                <a:effectLst>
                  <a:outerShdw blurRad="38100" dist="38100" dir="2700000" algn="tl">
                    <a:srgbClr val="C0C0C0"/>
                  </a:outerShdw>
                </a:effectLst>
                <a:latin typeface="Garamond" charset="0"/>
              </a:rPr>
              <a:t>servant told them </a:t>
            </a:r>
          </a:p>
          <a:p>
            <a:pPr marL="0" indent="0">
              <a:buNone/>
            </a:pPr>
            <a:r>
              <a:rPr lang="en-US" b="1" dirty="0" smtClean="0">
                <a:effectLst>
                  <a:outerShdw blurRad="38100" dist="38100" dir="2700000" algn="tl">
                    <a:srgbClr val="C0C0C0"/>
                  </a:outerShdw>
                </a:effectLst>
                <a:latin typeface="Garamond" charset="0"/>
              </a:rPr>
              <a:t>stories of magic and </a:t>
            </a:r>
          </a:p>
          <a:p>
            <a:pPr marL="0" indent="0">
              <a:buNone/>
            </a:pPr>
            <a:r>
              <a:rPr lang="en-US" b="1" dirty="0" smtClean="0">
                <a:effectLst>
                  <a:outerShdw blurRad="38100" dist="38100" dir="2700000" algn="tl">
                    <a:srgbClr val="C0C0C0"/>
                  </a:outerShdw>
                </a:effectLst>
                <a:latin typeface="Garamond" charset="0"/>
              </a:rPr>
              <a:t>voodoo from her </a:t>
            </a:r>
          </a:p>
          <a:p>
            <a:pPr marL="0" indent="0">
              <a:buNone/>
            </a:pPr>
            <a:r>
              <a:rPr lang="en-US" b="1" dirty="0" smtClean="0">
                <a:effectLst>
                  <a:outerShdw blurRad="38100" dist="38100" dir="2700000" algn="tl">
                    <a:srgbClr val="C0C0C0"/>
                  </a:outerShdw>
                </a:effectLst>
                <a:latin typeface="Garamond" charset="0"/>
              </a:rPr>
              <a:t>native land.</a:t>
            </a:r>
            <a:r>
              <a:rPr lang="en-US" b="1" dirty="0" smtClean="0">
                <a:effectLst>
                  <a:outerShdw blurRad="38100" dist="38100" dir="2700000" algn="tl">
                    <a:srgbClr val="C0C0C0"/>
                  </a:outerShdw>
                </a:effectLst>
              </a:rPr>
              <a:t> </a:t>
            </a:r>
          </a:p>
          <a:p>
            <a:pPr marL="0" indent="0">
              <a:buNone/>
            </a:pPr>
            <a:endParaRPr lang="en-US" b="1" dirty="0" smtClean="0">
              <a:effectLst>
                <a:outerShdw blurRad="38100" dist="38100" dir="2700000" algn="tl">
                  <a:srgbClr val="C0C0C0"/>
                </a:outerShdw>
              </a:effectLst>
            </a:endParaRPr>
          </a:p>
          <a:p>
            <a:pPr marL="0" indent="0">
              <a:buNone/>
            </a:pP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636912"/>
            <a:ext cx="3823804" cy="393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0538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outerShdw>
                </a:effectLst>
                <a:latin typeface="Garamond" charset="0"/>
              </a:rPr>
              <a:t>One girl, 10 year old Betty Parris, slipped into unconsciousness when her father caught them dancing in the woods. She wouldn’t wake up, and this started the discussion of witchcraft. To avoid punishment, the girls created the story of the “witches” who made them dance and conjure the spells.</a:t>
            </a:r>
            <a:r>
              <a:rPr lang="en-US" dirty="0" smtClean="0">
                <a:latin typeface="Garamond" charset="0"/>
              </a:rPr>
              <a:t> </a:t>
            </a:r>
            <a:endParaRPr lang="en-US" dirty="0" smtClean="0"/>
          </a:p>
          <a:p>
            <a:pPr marL="0" indent="0">
              <a:buNone/>
            </a:pPr>
            <a:endParaRPr lang="en-AU" dirty="0"/>
          </a:p>
        </p:txBody>
      </p:sp>
    </p:spTree>
    <p:extLst>
      <p:ext uri="{BB962C8B-B14F-4D97-AF65-F5344CB8AC3E}">
        <p14:creationId xmlns:p14="http://schemas.microsoft.com/office/powerpoint/2010/main" val="2799653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Misogyny and Distrust of Women</a:t>
            </a:r>
            <a:endParaRPr lang="en-AU" b="1" dirty="0"/>
          </a:p>
        </p:txBody>
      </p:sp>
      <p:sp>
        <p:nvSpPr>
          <p:cNvPr id="3" name="Content Placeholder 2"/>
          <p:cNvSpPr>
            <a:spLocks noGrp="1"/>
          </p:cNvSpPr>
          <p:nvPr>
            <p:ph idx="1"/>
          </p:nvPr>
        </p:nvSpPr>
        <p:spPr/>
        <p:txBody>
          <a:bodyPr>
            <a:normAutofit lnSpcReduction="10000"/>
          </a:bodyPr>
          <a:lstStyle/>
          <a:p>
            <a:pPr>
              <a:spcBef>
                <a:spcPct val="50000"/>
              </a:spcBef>
              <a:defRPr/>
            </a:pPr>
            <a:r>
              <a:rPr lang="en-US" dirty="0">
                <a:effectLst>
                  <a:outerShdw blurRad="38100" dist="38100" dir="2700000" algn="tl">
                    <a:srgbClr val="000000"/>
                  </a:outerShdw>
                </a:effectLst>
              </a:rPr>
              <a:t>Most of those accused of being witches were women. </a:t>
            </a:r>
          </a:p>
          <a:p>
            <a:pPr>
              <a:spcBef>
                <a:spcPct val="50000"/>
              </a:spcBef>
              <a:defRPr/>
            </a:pPr>
            <a:r>
              <a:rPr lang="en-US" dirty="0">
                <a:effectLst>
                  <a:outerShdw blurRad="38100" dist="38100" dir="2700000" algn="tl">
                    <a:srgbClr val="000000"/>
                  </a:outerShdw>
                </a:effectLst>
              </a:rPr>
              <a:t>Many were healers, and used plants to heal people. </a:t>
            </a:r>
          </a:p>
          <a:p>
            <a:pPr>
              <a:spcBef>
                <a:spcPct val="50000"/>
              </a:spcBef>
              <a:defRPr/>
            </a:pPr>
            <a:r>
              <a:rPr lang="en-US" dirty="0">
                <a:effectLst>
                  <a:outerShdw blurRad="38100" dist="38100" dir="2700000" algn="tl">
                    <a:srgbClr val="000000"/>
                  </a:outerShdw>
                </a:effectLst>
              </a:rPr>
              <a:t>Many were without family, and this made them easy targets. </a:t>
            </a:r>
          </a:p>
          <a:p>
            <a:pPr>
              <a:spcBef>
                <a:spcPct val="50000"/>
              </a:spcBef>
              <a:defRPr/>
            </a:pPr>
            <a:r>
              <a:rPr lang="en-US" dirty="0">
                <a:effectLst>
                  <a:outerShdw blurRad="38100" dist="38100" dir="2700000" algn="tl">
                    <a:srgbClr val="000000"/>
                  </a:outerShdw>
                </a:effectLst>
              </a:rPr>
              <a:t>They were people who did not fit in with the mainstream for some reason.</a:t>
            </a:r>
            <a:endParaRPr lang="en-US" dirty="0"/>
          </a:p>
          <a:p>
            <a:pPr marL="0" indent="0">
              <a:buNone/>
            </a:pPr>
            <a:endParaRPr lang="en-AU" dirty="0"/>
          </a:p>
        </p:txBody>
      </p:sp>
    </p:spTree>
    <p:extLst>
      <p:ext uri="{BB962C8B-B14F-4D97-AF65-F5344CB8AC3E}">
        <p14:creationId xmlns:p14="http://schemas.microsoft.com/office/powerpoint/2010/main" val="4110288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800" b="1" dirty="0" smtClean="0"/>
              <a:t>Spectral Evidence</a:t>
            </a:r>
            <a:endParaRPr lang="en-AU" sz="4800" b="1" dirty="0"/>
          </a:p>
        </p:txBody>
      </p:sp>
      <p:sp>
        <p:nvSpPr>
          <p:cNvPr id="3" name="Content Placeholder 2"/>
          <p:cNvSpPr>
            <a:spLocks noGrp="1"/>
          </p:cNvSpPr>
          <p:nvPr>
            <p:ph idx="1"/>
          </p:nvPr>
        </p:nvSpPr>
        <p:spPr/>
        <p:txBody>
          <a:bodyPr/>
          <a:lstStyle/>
          <a:p>
            <a:pPr marL="0" indent="0">
              <a:buNone/>
            </a:pPr>
            <a:r>
              <a:rPr lang="en-US" dirty="0" smtClean="0">
                <a:effectLst>
                  <a:outerShdw blurRad="38100" dist="38100" dir="2700000" algn="tl">
                    <a:srgbClr val="000000"/>
                  </a:outerShdw>
                </a:effectLst>
                <a:latin typeface="Garamond" charset="0"/>
              </a:rPr>
              <a:t>One of the ways most witches were accused was with the use of “spectral evidence.” If someone said they had seen the accused with the devil in a dream, or that the accused had visited them in the night, or had hurt them, it was taken as evidence that the devil was at work.</a:t>
            </a:r>
            <a:r>
              <a:rPr lang="en-US" dirty="0" smtClean="0">
                <a:latin typeface="Garamond" charset="0"/>
              </a:rPr>
              <a:t> </a:t>
            </a:r>
            <a:endParaRPr lang="en-US" dirty="0" smtClean="0"/>
          </a:p>
          <a:p>
            <a:pPr marL="0" indent="0">
              <a:buNone/>
            </a:pPr>
            <a:endParaRPr lang="en-AU" dirty="0"/>
          </a:p>
        </p:txBody>
      </p:sp>
    </p:spTree>
    <p:extLst>
      <p:ext uri="{BB962C8B-B14F-4D97-AF65-F5344CB8AC3E}">
        <p14:creationId xmlns:p14="http://schemas.microsoft.com/office/powerpoint/2010/main" val="1933402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TotalTime>
  <Words>684</Words>
  <Application>Microsoft Office PowerPoint</Application>
  <PresentationFormat>On-screen Show (4:3)</PresentationFormat>
  <Paragraphs>71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Crucible by Arthur Miller 1953</vt:lpstr>
      <vt:lpstr>The title</vt:lpstr>
      <vt:lpstr>Historical Context</vt:lpstr>
      <vt:lpstr>Historical Context</vt:lpstr>
      <vt:lpstr>What was at stake?</vt:lpstr>
      <vt:lpstr>How did it start?</vt:lpstr>
      <vt:lpstr>PowerPoint Presentation</vt:lpstr>
      <vt:lpstr>Misogyny and Distrust of Women</vt:lpstr>
      <vt:lpstr>Spectral Evidence</vt:lpstr>
      <vt:lpstr>How did it escalate?</vt:lpstr>
      <vt:lpstr> Consequences </vt:lpstr>
      <vt:lpstr>20th Century Context</vt:lpstr>
      <vt:lpstr>HUAC</vt:lpstr>
      <vt:lpstr>Arthur Miller’s Message</vt:lpstr>
      <vt:lpstr>Arthur Miller wants us to QUESTION</vt:lpstr>
      <vt:lpstr>In depth study</vt:lpstr>
      <vt:lpstr>Hale Act Two p68</vt:lpstr>
      <vt:lpstr>BIG IDEAS</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Crucible by Arthur Miller 1953</dc:title>
  <dc:creator>Home User</dc:creator>
  <cp:lastModifiedBy>LaToya</cp:lastModifiedBy>
  <cp:revision>16</cp:revision>
  <cp:lastPrinted>2013-09-03T22:51:13Z</cp:lastPrinted>
  <dcterms:created xsi:type="dcterms:W3CDTF">2013-09-02T11:03:34Z</dcterms:created>
  <dcterms:modified xsi:type="dcterms:W3CDTF">2013-09-04T02:42:25Z</dcterms:modified>
</cp:coreProperties>
</file>